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 bookmarkIdSeed="2">
  <p:sldMasterIdLst>
    <p:sldMasterId id="2147483660" r:id="rId1"/>
    <p:sldMasterId id="2147483672" r:id="rId2"/>
  </p:sldMasterIdLst>
  <p:notesMasterIdLst>
    <p:notesMasterId r:id="rId4"/>
  </p:notesMasterIdLst>
  <p:sldIdLst>
    <p:sldId id="282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C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9" autoAdjust="0"/>
    <p:restoredTop sz="80394" autoAdjust="0"/>
  </p:normalViewPr>
  <p:slideViewPr>
    <p:cSldViewPr snapToGrid="0">
      <p:cViewPr varScale="1">
        <p:scale>
          <a:sx n="96" d="100"/>
          <a:sy n="96" d="100"/>
        </p:scale>
        <p:origin x="181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752B-B6A8-6349-89AC-D54B0EDBD089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91D78-378D-2640-B5E1-E23F9537A0C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61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47 titulaires</a:t>
            </a:r>
          </a:p>
          <a:p>
            <a:r>
              <a:rPr lang="fr-FR" dirty="0" smtClean="0"/>
              <a:t>40 contractuels</a:t>
            </a:r>
          </a:p>
          <a:p>
            <a:r>
              <a:rPr lang="fr-FR" dirty="0" smtClean="0"/>
              <a:t>Créé</a:t>
            </a:r>
            <a:r>
              <a:rPr lang="fr-FR" baseline="0" dirty="0" smtClean="0"/>
              <a:t> en 2015 </a:t>
            </a:r>
          </a:p>
          <a:p>
            <a:r>
              <a:rPr lang="fr-FR" baseline="0" dirty="0" smtClean="0"/>
              <a:t>Interdisciplinaire : sciences sociales au sens large et sciences des données</a:t>
            </a:r>
          </a:p>
          <a:p>
            <a:r>
              <a:rPr lang="fr-FR" baseline="0" dirty="0" smtClean="0"/>
              <a:t>2 espaces scientifiques GT + une plateforme et un démonstrateur</a:t>
            </a:r>
          </a:p>
          <a:p>
            <a:endParaRPr lang="fr-FR" baseline="0" dirty="0" smtClean="0"/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91D78-378D-2640-B5E1-E23F9537A0C0}" type="slidenum">
              <a:rPr lang="fr-FR" smtClean="0"/>
              <a:t>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0514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81EF95B-1E27-ED73-7144-099A47D29D38}"/>
              </a:ext>
            </a:extLst>
          </p:cNvPr>
          <p:cNvSpPr/>
          <p:nvPr userDrawn="1"/>
        </p:nvSpPr>
        <p:spPr>
          <a:xfrm>
            <a:off x="0" y="6281531"/>
            <a:ext cx="9144000" cy="576469"/>
          </a:xfrm>
          <a:prstGeom prst="rect">
            <a:avLst/>
          </a:prstGeom>
          <a:solidFill>
            <a:srgbClr val="FF6C52"/>
          </a:solidFill>
          <a:ln>
            <a:solidFill>
              <a:srgbClr val="FF6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 7" descr="Logo horizontal blanc.eps">
            <a:extLst>
              <a:ext uri="{FF2B5EF4-FFF2-40B4-BE49-F238E27FC236}">
                <a16:creationId xmlns:a16="http://schemas.microsoft.com/office/drawing/2014/main" id="{4A87A5D9-69DD-3287-BAA4-6B6257C971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511" y="6371766"/>
            <a:ext cx="4478549" cy="39599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1848" y="6492875"/>
            <a:ext cx="6621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A57C38-E8DB-D14A-A6C4-53F709A4446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631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90CF7C-88A3-B571-978E-05F8A76299EB}"/>
              </a:ext>
            </a:extLst>
          </p:cNvPr>
          <p:cNvSpPr/>
          <p:nvPr userDrawn="1"/>
        </p:nvSpPr>
        <p:spPr>
          <a:xfrm>
            <a:off x="0" y="6281531"/>
            <a:ext cx="9144000" cy="576469"/>
          </a:xfrm>
          <a:prstGeom prst="rect">
            <a:avLst/>
          </a:prstGeom>
          <a:solidFill>
            <a:srgbClr val="FF6C52"/>
          </a:solidFill>
          <a:ln>
            <a:solidFill>
              <a:srgbClr val="FF6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 7" descr="Logo horizontal blanc.eps">
            <a:extLst>
              <a:ext uri="{FF2B5EF4-FFF2-40B4-BE49-F238E27FC236}">
                <a16:creationId xmlns:a16="http://schemas.microsoft.com/office/drawing/2014/main" id="{F1B3852E-CA8E-9572-FBCB-3235607E5E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511" y="6371766"/>
            <a:ext cx="4478549" cy="39599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CD2968-9CD7-FE6B-A5F2-271D755F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1848" y="6371766"/>
            <a:ext cx="66215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A57C38-E8DB-D14A-A6C4-53F709A4446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553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122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50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8258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13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365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4862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522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856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570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822610-3F1D-5449-F931-77D98F6B3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5807DE-AE71-D5D2-663E-0D3274F3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33C7F4-F754-3264-93EE-28C2F167D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0B51F9-B788-128A-D728-38BB7DBE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8D5840-37C5-806E-4212-536B6748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718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FE7F46-D504-7D4B-D962-DB21E373B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63E981-6C98-A1B7-3BA5-A2D3C15DD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C2F47D-8DB0-2AB4-C3E4-1BB09EA87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C17878-AAAE-F876-103C-4FF185DD1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0D0A15-B116-483C-770C-7EBD13A7C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3243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17DBA8-EB0C-A335-FD4C-9F455CA14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CD7A3D-847C-7639-B0F4-96923B190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447D7E-1788-0636-657D-75534513AA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2FA58E-13FE-DBAB-6E51-72E664C9E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E7EDA3-F9E0-AB01-4839-D4C2E68D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3941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31CD3-56FA-E4D7-6765-EB9EBCEC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0AE2B3-54D2-4F72-5B9D-5350BFD94E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ED95FD-2F57-C339-4CB6-8596D98D7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BDD38E-D2B7-55BD-551A-81A30CBBA8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123D89-65EB-19D9-226E-1E6D4405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144F48-15E5-5C4E-9F81-DF180EB8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3270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72E26-CAF6-6177-8575-D0A667D10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252A62-4FE7-11A0-D2EA-2413166C3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19EB4E-2476-F389-4E7A-7689ACB45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2B88B7-DAEE-682C-3505-A44EB7CE83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A3A37E4-D625-CB42-89E2-F4B464D18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363370-5B22-28A3-D269-35A1EB9B86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2E01267-606E-4C62-79DB-424F7DD3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2994021-3FBB-CD88-A95A-B80D0070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8175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0BCF4-8691-9C95-53F1-93C0F0BD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862BEA-4531-51BC-51AD-9D3E577203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1733A0-A7CD-7906-6E6E-10940F0D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A1D969-C04A-1B4D-2397-89830915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5325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51461E2-5BC2-882D-D9B1-0E2952E10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39CB173-DFC3-1206-5830-DAFF96978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DF1C41-21F5-8B32-0852-93ABEC659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1495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3AB85A-9922-CB17-5ED1-72E3CA7BB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EACDA-0C5C-5DB3-40AA-69B4EAE26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571604-CA10-B695-90C5-CD7AB1304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5FC7E6-B837-93AB-2A0C-6A87E7CE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7A6698-2F42-841E-281B-837A59DA1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337159-C648-BFFE-354D-6DBDEB88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1732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83F936-A05A-0408-345A-9D74DF63F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1A400B8-E5E9-A411-93EB-834C3EC537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1D43B2-8B61-F33A-0F36-8CC250D5D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1AD6E9-F476-E1D6-C26D-2C9D7320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391364-64E3-336B-A597-554E70B9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26F188-40A9-346C-DDBA-3670AB432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64877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71F47B-92F1-B2F9-347B-DE4819528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55100A-13D3-C9F8-49A4-C977030A3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69210C-9710-D034-D56F-99721AF71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8C7429-30DB-D40C-18FC-A3B46895A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AF4EC0-245D-015E-DC27-FFEEDEF3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8889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4964CC-3C0E-73CE-1BE1-9352151EF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965941-71CE-4F35-B612-8079F8D882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A3F08C-3932-1F23-F053-DD98F44132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5E2063E2-09FB-934E-8141-C5060DEE272B}" type="datetimeFigureOut">
              <a:rPr lang="fr-FR" smtClean="0"/>
              <a:t>15/10/2026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847E5B-B430-DDDD-DEB7-883CB4C7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2A095C-8B1C-19DE-79C8-8B55CD738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BEBD7EE-0FFA-1F47-9187-B3849A5C597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580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57C38-E8DB-D14A-A6C4-53F709A4446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264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B3783DA-ED88-0FB6-1795-F888A3022F56}"/>
              </a:ext>
            </a:extLst>
          </p:cNvPr>
          <p:cNvSpPr/>
          <p:nvPr userDrawn="1"/>
        </p:nvSpPr>
        <p:spPr>
          <a:xfrm>
            <a:off x="0" y="6281531"/>
            <a:ext cx="9144000" cy="576469"/>
          </a:xfrm>
          <a:prstGeom prst="rect">
            <a:avLst/>
          </a:prstGeom>
          <a:solidFill>
            <a:srgbClr val="FF6C52"/>
          </a:solidFill>
          <a:ln>
            <a:solidFill>
              <a:srgbClr val="FF6C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 7" descr="Logo horizontal blanc.eps">
            <a:extLst>
              <a:ext uri="{FF2B5EF4-FFF2-40B4-BE49-F238E27FC236}">
                <a16:creationId xmlns:a16="http://schemas.microsoft.com/office/drawing/2014/main" id="{28E5C9AE-BD11-0739-B730-C104E7A5575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3511" y="6371766"/>
            <a:ext cx="4478549" cy="395998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E701660-B980-C04F-6DAC-C3120956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1270" y="6402639"/>
            <a:ext cx="64273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A57C38-E8DB-D14A-A6C4-53F709A4446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57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ZoneTexte 50">
            <a:extLst>
              <a:ext uri="{FF2B5EF4-FFF2-40B4-BE49-F238E27FC236}">
                <a16:creationId xmlns:a16="http://schemas.microsoft.com/office/drawing/2014/main" id="{CB930F46-A2CF-2D8B-F452-FC9D69FEFBAA}"/>
              </a:ext>
            </a:extLst>
          </p:cNvPr>
          <p:cNvSpPr txBox="1"/>
          <p:nvPr/>
        </p:nvSpPr>
        <p:spPr>
          <a:xfrm>
            <a:off x="278057" y="6396010"/>
            <a:ext cx="6487673" cy="234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23" dirty="0"/>
              <a:t>(*) Sont ici mentionnés les appartenances principales des chercheurs, certains pouvant relever des deux groupes thématiques (GT)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290562" y="293343"/>
            <a:ext cx="8505439" cy="6017849"/>
            <a:chOff x="290562" y="293343"/>
            <a:chExt cx="8505439" cy="6017849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EC15E94-EFDB-C44F-87E3-71FF71C48B1F}"/>
                </a:ext>
              </a:extLst>
            </p:cNvPr>
            <p:cNvSpPr txBox="1"/>
            <p:nvPr/>
          </p:nvSpPr>
          <p:spPr>
            <a:xfrm>
              <a:off x="398231" y="642123"/>
              <a:ext cx="6808290" cy="894058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txBody>
            <a:bodyPr wrap="square" tIns="99692" rtlCol="0" anchor="ctr" anchorCtr="0">
              <a:noAutofit/>
            </a:bodyPr>
            <a:lstStyle/>
            <a:p>
              <a:pPr algn="ctr"/>
              <a:r>
                <a:rPr lang="fr-FR" sz="1015" b="1" dirty="0"/>
                <a:t>Direction</a:t>
              </a:r>
            </a:p>
            <a:p>
              <a:pPr algn="ctr"/>
              <a:r>
                <a:rPr lang="fr-FR" sz="1015" dirty="0"/>
                <a:t>DU : Gabrielle Bouleau</a:t>
              </a:r>
            </a:p>
            <a:p>
              <a:pPr algn="ctr"/>
              <a:r>
                <a:rPr lang="fr-FR" sz="1015" dirty="0"/>
                <a:t>DUA :  Jean-Marc </a:t>
              </a:r>
              <a:r>
                <a:rPr lang="fr-FR" sz="1015" dirty="0" smtClean="0"/>
                <a:t>Weller, Lionel Villard, Stéphanie </a:t>
              </a:r>
              <a:r>
                <a:rPr lang="fr-FR" sz="1015" dirty="0"/>
                <a:t>Barral</a:t>
              </a:r>
            </a:p>
            <a:p>
              <a:pPr algn="ctr"/>
              <a:endParaRPr lang="fr-FR" sz="554" b="1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694DC8-CE66-A341-BA7C-BF3CB8AF72DC}"/>
                </a:ext>
              </a:extLst>
            </p:cNvPr>
            <p:cNvSpPr/>
            <p:nvPr/>
          </p:nvSpPr>
          <p:spPr>
            <a:xfrm>
              <a:off x="3966176" y="1973788"/>
              <a:ext cx="2232762" cy="990198"/>
            </a:xfrm>
            <a:prstGeom prst="rect">
              <a:avLst/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9692" rtlCol="0" anchor="t" anchorCtr="0">
              <a:noAutofit/>
            </a:bodyPr>
            <a:lstStyle/>
            <a:p>
              <a:pPr algn="ctr"/>
              <a:r>
                <a:rPr lang="fr-FR" sz="1015" b="1" dirty="0">
                  <a:solidFill>
                    <a:schemeClr val="tx1"/>
                  </a:solidFill>
                </a:rPr>
                <a:t>Comité de direction</a:t>
              </a:r>
            </a:p>
            <a:p>
              <a:pPr algn="ctr"/>
              <a:endParaRPr lang="fr-FR" sz="554" u="sng" dirty="0">
                <a:solidFill>
                  <a:schemeClr val="tx1"/>
                </a:solidFill>
              </a:endParaRPr>
            </a:p>
            <a:p>
              <a:pPr algn="ctr"/>
              <a:r>
                <a:rPr lang="fr-FR" sz="1015" dirty="0">
                  <a:solidFill>
                    <a:schemeClr val="tx1"/>
                  </a:solidFill>
                </a:rPr>
                <a:t>Direction, représentants tutelles, resp. groupes thématiques et </a:t>
              </a:r>
              <a:br>
                <a:rPr lang="fr-FR" sz="1015" dirty="0">
                  <a:solidFill>
                    <a:schemeClr val="tx1"/>
                  </a:solidFill>
                </a:rPr>
              </a:br>
              <a:r>
                <a:rPr lang="fr-FR" sz="1015" dirty="0">
                  <a:solidFill>
                    <a:schemeClr val="tx1"/>
                  </a:solidFill>
                </a:rPr>
                <a:t>plateforme CorText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BF9688-CD4A-BA44-B358-8FD56FD2C6F3}"/>
                </a:ext>
              </a:extLst>
            </p:cNvPr>
            <p:cNvSpPr/>
            <p:nvPr/>
          </p:nvSpPr>
          <p:spPr>
            <a:xfrm>
              <a:off x="7441445" y="1254357"/>
              <a:ext cx="1248304" cy="191894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6462" tIns="99692" rIns="66462" bIns="33231" rtlCol="0" anchor="t" anchorCtr="0">
              <a:noAutofit/>
            </a:bodyPr>
            <a:lstStyle/>
            <a:p>
              <a:pPr algn="ctr"/>
              <a:r>
                <a:rPr lang="fr-FR" sz="923" b="1" dirty="0">
                  <a:solidFill>
                    <a:schemeClr val="tx1"/>
                  </a:solidFill>
                </a:rPr>
                <a:t>Conseil de laboratoire</a:t>
              </a:r>
              <a:endParaRPr lang="fr-FR" sz="738" b="1" dirty="0">
                <a:solidFill>
                  <a:schemeClr val="tx1"/>
                </a:solidFill>
                <a:latin typeface="Avenir" panose="02000503020000020003" pitchFamily="2" charset="0"/>
              </a:endParaRPr>
            </a:p>
            <a:p>
              <a:pPr algn="ctr"/>
              <a:r>
                <a:rPr lang="fr-FR" sz="831" dirty="0">
                  <a:solidFill>
                    <a:schemeClr val="tx1"/>
                  </a:solidFill>
                </a:rPr>
                <a:t>Direction, </a:t>
              </a:r>
              <a:r>
                <a:rPr lang="fr-FR" sz="831" dirty="0" smtClean="0">
                  <a:solidFill>
                    <a:schemeClr val="tx1"/>
                  </a:solidFill>
                </a:rPr>
                <a:t>Valérie Duband </a:t>
              </a:r>
              <a:r>
                <a:rPr lang="fr-FR" sz="831" smtClean="0">
                  <a:solidFill>
                    <a:schemeClr val="tx1"/>
                  </a:solidFill>
                </a:rPr>
                <a:t>(RA), Emmanuel </a:t>
              </a:r>
              <a:r>
                <a:rPr lang="fr-FR" sz="831" dirty="0">
                  <a:solidFill>
                    <a:schemeClr val="tx1"/>
                  </a:solidFill>
                </a:rPr>
                <a:t>Monneau, Victoria Hatem, Nita Jacquin, Renée Van Dis, Vincent Chabault, Lucas Brunet , Jeanne Oui (titulaires) Victoria Brun, Lucas Lopez Dovina, Lynda Silva, Séverine Bord, Julie Labatut , Christophe Prieur, Charlotte Glinel (suppléants)</a:t>
              </a:r>
              <a:endParaRPr lang="fr-FR" sz="831" b="1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91D212DD-6AB6-4244-B4C4-3C11D9139964}"/>
                </a:ext>
              </a:extLst>
            </p:cNvPr>
            <p:cNvCxnSpPr>
              <a:cxnSpLocks/>
              <a:endCxn id="3" idx="0"/>
            </p:cNvCxnSpPr>
            <p:nvPr/>
          </p:nvCxnSpPr>
          <p:spPr>
            <a:xfrm>
              <a:off x="2047277" y="1533517"/>
              <a:ext cx="0" cy="306695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3CDCE3AC-B55A-E747-A499-E44926AD245F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 flipV="1">
              <a:off x="5082556" y="1533516"/>
              <a:ext cx="0" cy="440271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679CE6B2-7555-A84A-88A1-F073554A95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6520" y="1254355"/>
              <a:ext cx="844545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B140C18-0AD4-5946-8F21-8ADE3D47BE3A}"/>
                </a:ext>
              </a:extLst>
            </p:cNvPr>
            <p:cNvSpPr/>
            <p:nvPr/>
          </p:nvSpPr>
          <p:spPr>
            <a:xfrm>
              <a:off x="5510171" y="3615056"/>
              <a:ext cx="1329231" cy="7643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31" b="1" dirty="0">
                  <a:solidFill>
                    <a:schemeClr val="tx1"/>
                  </a:solidFill>
                </a:rPr>
                <a:t>GT Innovation &amp; Transition (*)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Mireille Matt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Bruno Turnheim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François Charrier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D72075D-526B-9744-8A29-2EB5052BD105}"/>
                </a:ext>
              </a:extLst>
            </p:cNvPr>
            <p:cNvSpPr/>
            <p:nvPr/>
          </p:nvSpPr>
          <p:spPr>
            <a:xfrm>
              <a:off x="2165873" y="3653900"/>
              <a:ext cx="1329231" cy="7643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31" b="1" dirty="0">
                  <a:solidFill>
                    <a:schemeClr val="tx1"/>
                  </a:solidFill>
                </a:rPr>
                <a:t>GT </a:t>
              </a:r>
              <a:r>
                <a:rPr lang="fr-FR" sz="831" b="1" dirty="0">
                  <a:solidFill>
                    <a:schemeClr val="tx1"/>
                  </a:solidFill>
                </a:rPr>
                <a:t>Gouvernement</a:t>
              </a:r>
              <a:r>
                <a:rPr lang="en-GB" sz="831" b="1" dirty="0">
                  <a:solidFill>
                    <a:schemeClr val="tx1"/>
                  </a:solidFill>
                </a:rPr>
                <a:t> &amp; Connaissances (*)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Stéphanie Barral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Baptiste Kotras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Juliette Ferlin</a:t>
              </a:r>
              <a:endParaRPr lang="fr-FR" sz="83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4D4D96-010B-174B-9D4D-2F859A6CC6CE}"/>
                </a:ext>
              </a:extLst>
            </p:cNvPr>
            <p:cNvSpPr/>
            <p:nvPr/>
          </p:nvSpPr>
          <p:spPr>
            <a:xfrm>
              <a:off x="7386449" y="3585738"/>
              <a:ext cx="1329231" cy="7643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31" b="1" dirty="0">
                  <a:solidFill>
                    <a:schemeClr val="tx1"/>
                  </a:solidFill>
                </a:rPr>
                <a:t>Plateforme Cortext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Lionel Villard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Philippe Breucker</a:t>
              </a:r>
            </a:p>
            <a:p>
              <a:pPr algn="ctr"/>
              <a:r>
                <a:rPr lang="fr-FR" sz="831" dirty="0">
                  <a:solidFill>
                    <a:schemeClr val="tx1"/>
                  </a:solidFill>
                </a:rPr>
                <a:t>Alexandre Hannud Abdo</a:t>
              </a:r>
            </a:p>
          </p:txBody>
        </p:sp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4C369EAC-7549-3840-B427-F480D3D7797F}"/>
                </a:ext>
              </a:extLst>
            </p:cNvPr>
            <p:cNvGrpSpPr/>
            <p:nvPr/>
          </p:nvGrpSpPr>
          <p:grpSpPr>
            <a:xfrm>
              <a:off x="1265600" y="5860959"/>
              <a:ext cx="5807108" cy="450233"/>
              <a:chOff x="3040905" y="5221697"/>
              <a:chExt cx="6291034" cy="48775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2992F9F-48BC-1444-AD17-712BF54FFAA5}"/>
                  </a:ext>
                </a:extLst>
              </p:cNvPr>
              <p:cNvSpPr/>
              <p:nvPr/>
            </p:nvSpPr>
            <p:spPr>
              <a:xfrm>
                <a:off x="3845094" y="5221697"/>
                <a:ext cx="5486845" cy="48775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3" rtlCol="0" anchor="t"/>
              <a:lstStyle/>
              <a:p>
                <a:pPr algn="ctr"/>
                <a:r>
                  <a:rPr lang="fr-FR" sz="831" b="1" dirty="0">
                    <a:solidFill>
                      <a:schemeClr val="tx1"/>
                    </a:solidFill>
                  </a:rPr>
                  <a:t>Séminaire d’unité</a:t>
                </a:r>
                <a:r>
                  <a:rPr lang="fr-FR" sz="831" dirty="0">
                    <a:solidFill>
                      <a:schemeClr val="tx1"/>
                    </a:solidFill>
                  </a:rPr>
                  <a:t/>
                </a:r>
                <a:br>
                  <a:rPr lang="fr-FR" sz="831" dirty="0">
                    <a:solidFill>
                      <a:schemeClr val="tx1"/>
                    </a:solidFill>
                  </a:rPr>
                </a:br>
                <a:r>
                  <a:rPr lang="fr-FR" sz="738" dirty="0">
                    <a:solidFill>
                      <a:schemeClr val="tx1"/>
                    </a:solidFill>
                  </a:rPr>
                  <a:t>Baptiste Bedessem, Renée van Dis, </a:t>
                </a:r>
                <a:br>
                  <a:rPr lang="fr-FR" sz="738" dirty="0">
                    <a:solidFill>
                      <a:schemeClr val="tx1"/>
                    </a:solidFill>
                  </a:rPr>
                </a:br>
                <a:r>
                  <a:rPr lang="fr-FR" sz="738" dirty="0">
                    <a:solidFill>
                      <a:schemeClr val="tx1"/>
                    </a:solidFill>
                  </a:rPr>
                  <a:t>Léo Magnin</a:t>
                </a:r>
              </a:p>
              <a:p>
                <a:pPr algn="ctr"/>
                <a:r>
                  <a:rPr lang="fr-FR" sz="831" b="1" dirty="0">
                    <a:solidFill>
                      <a:schemeClr val="tx1"/>
                    </a:solidFill>
                  </a:rPr>
                  <a:t>Axes Futurs &amp; Infrastructures </a:t>
                </a:r>
                <a:r>
                  <a:rPr lang="fr-FR" sz="831" dirty="0">
                    <a:solidFill>
                      <a:schemeClr val="tx1"/>
                    </a:solidFill>
                  </a:rPr>
                  <a:t/>
                </a:r>
                <a:br>
                  <a:rPr lang="fr-FR" sz="831" dirty="0">
                    <a:solidFill>
                      <a:schemeClr val="tx1"/>
                    </a:solidFill>
                  </a:rPr>
                </a:br>
                <a:r>
                  <a:rPr lang="fr-FR" sz="738" dirty="0">
                    <a:solidFill>
                      <a:schemeClr val="tx1"/>
                    </a:solidFill>
                  </a:rPr>
                  <a:t>David Demortain et Bruno Turnheim</a:t>
                </a:r>
              </a:p>
              <a:p>
                <a:pPr algn="ctr"/>
                <a:r>
                  <a:rPr lang="fr-FR" sz="738" dirty="0">
                    <a:solidFill>
                      <a:schemeClr val="tx1"/>
                    </a:solidFill>
                  </a:rPr>
                  <a:t>Jean-Marc Weller, Ashveen Peerbaye</a:t>
                </a:r>
              </a:p>
              <a:p>
                <a:pPr algn="ctr"/>
                <a:r>
                  <a:rPr lang="fr-FR" sz="831" b="1" dirty="0">
                    <a:solidFill>
                      <a:schemeClr val="tx1"/>
                    </a:solidFill>
                  </a:rPr>
                  <a:t>Démonstrateur SHS numériques </a:t>
                </a:r>
                <a:r>
                  <a:rPr lang="fr-FR" sz="738" dirty="0">
                    <a:solidFill>
                      <a:schemeClr val="tx1"/>
                    </a:solidFill>
                  </a:rPr>
                  <a:t>Frédérique Bordignon, Victor Potier, Séverine Bord</a:t>
                </a:r>
                <a:endParaRPr lang="fr-FR" sz="83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55EA55C-F8AE-3449-97A2-5E59C6E9E6CE}"/>
                  </a:ext>
                </a:extLst>
              </p:cNvPr>
              <p:cNvSpPr/>
              <p:nvPr/>
            </p:nvSpPr>
            <p:spPr>
              <a:xfrm>
                <a:off x="3040905" y="5221697"/>
                <a:ext cx="901567" cy="48775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831" b="1" dirty="0">
                    <a:solidFill>
                      <a:schemeClr val="tx1"/>
                    </a:solidFill>
                  </a:rPr>
                  <a:t>Animations transversales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B3F328-373C-C307-14C9-792124C4499C}"/>
                </a:ext>
              </a:extLst>
            </p:cNvPr>
            <p:cNvSpPr/>
            <p:nvPr/>
          </p:nvSpPr>
          <p:spPr>
            <a:xfrm>
              <a:off x="398230" y="3677279"/>
              <a:ext cx="1329231" cy="7643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31" b="1" dirty="0">
                  <a:solidFill>
                    <a:schemeClr val="tx1"/>
                  </a:solidFill>
                </a:rPr>
                <a:t>Atelier docs-post-docs</a:t>
              </a:r>
              <a:r>
                <a:rPr lang="en-GB" sz="923" b="1" dirty="0">
                  <a:solidFill>
                    <a:schemeClr val="tx1"/>
                  </a:solidFill>
                </a:rPr>
                <a:t/>
              </a:r>
              <a:br>
                <a:rPr lang="en-GB" sz="923" b="1" dirty="0">
                  <a:solidFill>
                    <a:schemeClr val="tx1"/>
                  </a:solidFill>
                </a:rPr>
              </a:br>
              <a:r>
                <a:rPr lang="en-GB" sz="831" dirty="0">
                  <a:solidFill>
                    <a:schemeClr val="tx1"/>
                  </a:solidFill>
                </a:rPr>
                <a:t>Mathieu Faro Sole</a:t>
              </a:r>
            </a:p>
            <a:p>
              <a:pPr algn="ctr"/>
              <a:r>
                <a:rPr lang="en-GB" sz="831" dirty="0">
                  <a:solidFill>
                    <a:schemeClr val="tx1"/>
                  </a:solidFill>
                </a:rPr>
                <a:t>Adèle Vantorhoudt</a:t>
              </a:r>
              <a:endParaRPr lang="fr-FR" sz="831" dirty="0"/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5DCA6A14-40F1-6611-4ABA-333DD277E1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6880" y="3404382"/>
              <a:ext cx="6994185" cy="31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A07A6C78-78C0-AA30-E4CF-14E5A22AFC38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3802377" y="1536180"/>
              <a:ext cx="3913" cy="4324676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3CF60FB4-A2F8-5C04-C117-B95DAB2908B7}"/>
                </a:ext>
              </a:extLst>
            </p:cNvPr>
            <p:cNvCxnSpPr>
              <a:cxnSpLocks/>
              <a:endCxn id="42" idx="0"/>
            </p:cNvCxnSpPr>
            <p:nvPr/>
          </p:nvCxnSpPr>
          <p:spPr>
            <a:xfrm>
              <a:off x="2830489" y="3416809"/>
              <a:ext cx="0" cy="23709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39EFA07E-5323-64B4-98BD-30219AE932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62847" y="3426162"/>
              <a:ext cx="392" cy="227738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A35C78C7-EEB3-B971-4DF8-0A52782E1990}"/>
                </a:ext>
              </a:extLst>
            </p:cNvPr>
            <p:cNvCxnSpPr>
              <a:stCxn id="43" idx="0"/>
            </p:cNvCxnSpPr>
            <p:nvPr/>
          </p:nvCxnSpPr>
          <p:spPr>
            <a:xfrm flipV="1">
              <a:off x="8051065" y="3416809"/>
              <a:ext cx="0" cy="168931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23692613-5705-42FC-976C-D545893D00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5346" y="3404381"/>
              <a:ext cx="0" cy="167734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08B94882-9E67-AD5D-2D0F-9871EA8A03D6}"/>
                </a:ext>
              </a:extLst>
            </p:cNvPr>
            <p:cNvGrpSpPr/>
            <p:nvPr/>
          </p:nvGrpSpPr>
          <p:grpSpPr>
            <a:xfrm>
              <a:off x="398232" y="1840212"/>
              <a:ext cx="3298092" cy="1373294"/>
              <a:chOff x="2324101" y="2877137"/>
              <a:chExt cx="3572933" cy="1487735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698ACC54-3322-7C32-2E3B-49381BC36F1B}"/>
                  </a:ext>
                </a:extLst>
              </p:cNvPr>
              <p:cNvSpPr txBox="1"/>
              <p:nvPr/>
            </p:nvSpPr>
            <p:spPr>
              <a:xfrm>
                <a:off x="2324101" y="2877137"/>
                <a:ext cx="3572933" cy="1487735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tIns="99692" rtlCol="0" anchor="t" anchorCtr="0">
                <a:noAutofit/>
              </a:bodyPr>
              <a:lstStyle/>
              <a:p>
                <a:pPr algn="ctr"/>
                <a:r>
                  <a:rPr lang="fr-FR" sz="1015" b="1" dirty="0"/>
                  <a:t>Equipe de gestion</a:t>
                </a:r>
                <a:br>
                  <a:rPr lang="fr-FR" sz="1015" b="1" dirty="0"/>
                </a:br>
                <a:endParaRPr lang="fr-FR" sz="1015" b="1" dirty="0"/>
              </a:p>
              <a:p>
                <a:pPr algn="ctr"/>
                <a:endParaRPr lang="fr-FR" sz="100" u="sng" dirty="0"/>
              </a:p>
            </p:txBody>
          </p:sp>
          <p:sp>
            <p:nvSpPr>
              <p:cNvPr id="9" name="Rectangle à coins arrondis 80">
                <a:extLst>
                  <a:ext uri="{FF2B5EF4-FFF2-40B4-BE49-F238E27FC236}">
                    <a16:creationId xmlns:a16="http://schemas.microsoft.com/office/drawing/2014/main" id="{C498F89C-5FB5-EDB2-0727-36925AD65936}"/>
                  </a:ext>
                </a:extLst>
              </p:cNvPr>
              <p:cNvSpPr/>
              <p:nvPr/>
            </p:nvSpPr>
            <p:spPr>
              <a:xfrm>
                <a:off x="2353638" y="3330520"/>
                <a:ext cx="684000" cy="1007999"/>
              </a:xfrm>
              <a:prstGeom prst="roundRect">
                <a:avLst/>
              </a:prstGeom>
              <a:solidFill>
                <a:srgbClr val="FF6C52">
                  <a:alpha val="1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33231" rtlCol="0" anchor="t" anchorCtr="0"/>
              <a:lstStyle/>
              <a:p>
                <a:pPr algn="ctr"/>
                <a:r>
                  <a:rPr lang="fr-FR" sz="738" b="1" dirty="0">
                    <a:solidFill>
                      <a:schemeClr val="tx1"/>
                    </a:solidFill>
                  </a:rPr>
                  <a:t>Valérie Duband</a:t>
                </a:r>
                <a:r>
                  <a:rPr lang="fr-FR" sz="646" dirty="0">
                    <a:solidFill>
                      <a:schemeClr val="tx1"/>
                    </a:solidFill>
                  </a:rPr>
                  <a:t/>
                </a:r>
                <a:br>
                  <a:rPr lang="fr-FR" sz="646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∙ Resp. adm. 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∙ Budget et achats (dotation)</a:t>
                </a:r>
              </a:p>
              <a:p>
                <a:pPr algn="ctr"/>
                <a:r>
                  <a:rPr lang="fr-FR" sz="554" dirty="0">
                    <a:solidFill>
                      <a:schemeClr val="tx1"/>
                    </a:solidFill>
                  </a:rPr>
                  <a:t>∙ Gestion parts-ch.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∙ HSE et locaux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endParaRPr lang="fr-FR" sz="554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à coins arrondis 81">
                <a:extLst>
                  <a:ext uri="{FF2B5EF4-FFF2-40B4-BE49-F238E27FC236}">
                    <a16:creationId xmlns:a16="http://schemas.microsoft.com/office/drawing/2014/main" id="{A9C7B2CF-6D30-B317-183B-19BCB6F6CE11}"/>
                  </a:ext>
                </a:extLst>
              </p:cNvPr>
              <p:cNvSpPr/>
              <p:nvPr/>
            </p:nvSpPr>
            <p:spPr>
              <a:xfrm>
                <a:off x="4479934" y="3330520"/>
                <a:ext cx="684000" cy="1007999"/>
              </a:xfrm>
              <a:prstGeom prst="roundRect">
                <a:avLst/>
              </a:prstGeom>
              <a:solidFill>
                <a:srgbClr val="FF6C52">
                  <a:alpha val="1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33231" rtlCol="0" anchor="t" anchorCtr="0"/>
              <a:lstStyle/>
              <a:p>
                <a:pPr algn="ctr"/>
                <a:r>
                  <a:rPr lang="fr-FR" sz="738" b="1" dirty="0">
                    <a:solidFill>
                      <a:schemeClr val="tx1"/>
                    </a:solidFill>
                  </a:rPr>
                  <a:t>Lynda </a:t>
                </a:r>
                <a:br>
                  <a:rPr lang="fr-FR" sz="738" b="1" dirty="0">
                    <a:solidFill>
                      <a:schemeClr val="tx1"/>
                    </a:solidFill>
                  </a:rPr>
                </a:br>
                <a:r>
                  <a:rPr lang="fr-FR" sz="738" b="1" dirty="0">
                    <a:solidFill>
                      <a:schemeClr val="tx1"/>
                    </a:solidFill>
                  </a:rPr>
                  <a:t>Silva</a:t>
                </a:r>
                <a:r>
                  <a:rPr lang="fr-FR" sz="738" dirty="0">
                    <a:solidFill>
                      <a:schemeClr val="tx1"/>
                    </a:solidFill>
                  </a:rPr>
                  <a:t/>
                </a:r>
                <a:br>
                  <a:rPr lang="fr-FR" sz="738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Communication</a:t>
                </a:r>
              </a:p>
              <a:p>
                <a:pPr algn="ctr"/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Valorisation 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Evènementiel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Calendrier activités unité</a:t>
                </a:r>
              </a:p>
            </p:txBody>
          </p:sp>
          <p:sp>
            <p:nvSpPr>
              <p:cNvPr id="13" name="Rectangle à coins arrondis 82">
                <a:extLst>
                  <a:ext uri="{FF2B5EF4-FFF2-40B4-BE49-F238E27FC236}">
                    <a16:creationId xmlns:a16="http://schemas.microsoft.com/office/drawing/2014/main" id="{00FDC050-282E-B33C-5D86-700B1DE31310}"/>
                  </a:ext>
                </a:extLst>
              </p:cNvPr>
              <p:cNvSpPr/>
              <p:nvPr/>
            </p:nvSpPr>
            <p:spPr>
              <a:xfrm>
                <a:off x="3058876" y="3334753"/>
                <a:ext cx="684000" cy="1007999"/>
              </a:xfrm>
              <a:prstGeom prst="roundRect">
                <a:avLst/>
              </a:prstGeom>
              <a:solidFill>
                <a:srgbClr val="FF6C52">
                  <a:alpha val="1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33231" rtlCol="0" anchor="t" anchorCtr="0"/>
              <a:lstStyle/>
              <a:p>
                <a:pPr algn="ctr"/>
                <a:r>
                  <a:rPr lang="fr-FR" sz="738" b="1" dirty="0">
                    <a:solidFill>
                      <a:schemeClr val="tx1"/>
                    </a:solidFill>
                  </a:rPr>
                  <a:t>Virginie Hecquet</a:t>
                </a:r>
                <a:r>
                  <a:rPr lang="fr-FR" sz="738" dirty="0">
                    <a:solidFill>
                      <a:schemeClr val="tx1"/>
                    </a:solidFill>
                  </a:rPr>
                  <a:t/>
                </a:r>
                <a:br>
                  <a:rPr lang="fr-FR" sz="738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∙ Missions &amp; déplacements</a:t>
                </a:r>
              </a:p>
              <a:p>
                <a:pPr algn="ctr"/>
                <a:r>
                  <a:rPr lang="fr-FR" sz="554" dirty="0">
                    <a:solidFill>
                      <a:schemeClr val="tx1"/>
                    </a:solidFill>
                  </a:rPr>
                  <a:t>∙ Gestion financière liée aux missions</a:t>
                </a:r>
                <a:r>
                  <a:rPr lang="fr-FR" sz="738" dirty="0">
                    <a:solidFill>
                      <a:schemeClr val="tx1"/>
                    </a:solidFill>
                  </a:rPr>
                  <a:t/>
                </a:r>
                <a:br>
                  <a:rPr lang="fr-FR" sz="738" dirty="0">
                    <a:solidFill>
                      <a:schemeClr val="tx1"/>
                    </a:solidFill>
                  </a:rPr>
                </a:br>
                <a:endParaRPr lang="fr-FR" sz="738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à coins arrondis 83">
                <a:extLst>
                  <a:ext uri="{FF2B5EF4-FFF2-40B4-BE49-F238E27FC236}">
                    <a16:creationId xmlns:a16="http://schemas.microsoft.com/office/drawing/2014/main" id="{1E1DF507-E8A5-587B-A922-4A8FEF5ABFA8}"/>
                  </a:ext>
                </a:extLst>
              </p:cNvPr>
              <p:cNvSpPr/>
              <p:nvPr/>
            </p:nvSpPr>
            <p:spPr>
              <a:xfrm>
                <a:off x="3769405" y="3333641"/>
                <a:ext cx="684000" cy="1007999"/>
              </a:xfrm>
              <a:prstGeom prst="roundRect">
                <a:avLst/>
              </a:prstGeom>
              <a:solidFill>
                <a:srgbClr val="FF6C52">
                  <a:alpha val="1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33231" rtlCol="0" anchor="t" anchorCtr="0"/>
              <a:lstStyle/>
              <a:p>
                <a:pPr algn="ctr"/>
                <a:r>
                  <a:rPr lang="fr-FR" sz="738" b="1" dirty="0">
                    <a:solidFill>
                      <a:schemeClr val="tx1"/>
                    </a:solidFill>
                  </a:rPr>
                  <a:t>Nita</a:t>
                </a:r>
                <a:br>
                  <a:rPr lang="fr-FR" sz="738" b="1" dirty="0">
                    <a:solidFill>
                      <a:schemeClr val="tx1"/>
                    </a:solidFill>
                  </a:rPr>
                </a:br>
                <a:r>
                  <a:rPr lang="fr-FR" sz="738" b="1" dirty="0">
                    <a:solidFill>
                      <a:schemeClr val="tx1"/>
                    </a:solidFill>
                  </a:rPr>
                  <a:t>Jacquin</a:t>
                </a:r>
                <a:r>
                  <a:rPr lang="fr-FR" sz="738" dirty="0">
                    <a:solidFill>
                      <a:schemeClr val="tx1"/>
                    </a:solidFill>
                  </a:rPr>
                  <a:t/>
                </a:r>
                <a:br>
                  <a:rPr lang="fr-FR" sz="738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Contrats</a:t>
                </a:r>
              </a:p>
              <a:p>
                <a:pPr algn="ctr"/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Budget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(RPC/RPNC/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crédits ciblés)</a:t>
                </a:r>
              </a:p>
              <a:p>
                <a:pPr algn="ctr"/>
                <a:r>
                  <a:rPr lang="fr-FR" sz="554" dirty="0">
                    <a:solidFill>
                      <a:schemeClr val="tx1"/>
                    </a:solidFill>
                  </a:rPr>
                  <a:t>・Achats hors dot</a:t>
                </a:r>
                <a:r>
                  <a:rPr lang="fr-FR" sz="554" baseline="30000" dirty="0">
                    <a:solidFill>
                      <a:schemeClr val="tx1"/>
                    </a:solidFill>
                  </a:rPr>
                  <a:t>n</a:t>
                </a:r>
                <a:r>
                  <a:rPr lang="fr-FR" sz="554" dirty="0">
                    <a:solidFill>
                      <a:schemeClr val="tx1"/>
                    </a:solidFill>
                  </a:rPr>
                  <a:t/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554" dirty="0">
                    <a:solidFill>
                      <a:schemeClr val="tx1"/>
                    </a:solidFill>
                  </a:rPr>
                  <a:t>・Finances &amp; recettes </a:t>
                </a:r>
              </a:p>
              <a:p>
                <a:pPr algn="ctr"/>
                <a:endParaRPr lang="fr-FR" sz="738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à coins arrondis 84">
                <a:extLst>
                  <a:ext uri="{FF2B5EF4-FFF2-40B4-BE49-F238E27FC236}">
                    <a16:creationId xmlns:a16="http://schemas.microsoft.com/office/drawing/2014/main" id="{709BFFF2-D278-3125-CFEA-99C89C134BF4}"/>
                  </a:ext>
                </a:extLst>
              </p:cNvPr>
              <p:cNvSpPr/>
              <p:nvPr/>
            </p:nvSpPr>
            <p:spPr>
              <a:xfrm>
                <a:off x="5191092" y="3313588"/>
                <a:ext cx="684000" cy="1007999"/>
              </a:xfrm>
              <a:prstGeom prst="roundRect">
                <a:avLst/>
              </a:prstGeom>
              <a:solidFill>
                <a:srgbClr val="FF6C52">
                  <a:alpha val="1098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33231" rtlCol="0" anchor="t" anchorCtr="0"/>
              <a:lstStyle/>
              <a:p>
                <a:pPr algn="ctr"/>
                <a:r>
                  <a:rPr lang="fr-FR" sz="738" b="1" dirty="0" smtClean="0">
                    <a:solidFill>
                      <a:schemeClr val="tx1"/>
                    </a:solidFill>
                  </a:rPr>
                  <a:t>Manuela Amonles</a:t>
                </a:r>
                <a:r>
                  <a:rPr lang="fr-FR" sz="738" b="1" dirty="0">
                    <a:solidFill>
                      <a:schemeClr val="tx1"/>
                    </a:solidFill>
                  </a:rPr>
                  <a:t/>
                </a:r>
                <a:br>
                  <a:rPr lang="fr-FR" sz="738" b="1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GRH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Recrutements</a:t>
                </a:r>
              </a:p>
              <a:p>
                <a:pPr algn="ctr"/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Suivi carrière</a:t>
                </a:r>
                <a:br>
                  <a:rPr lang="fr-FR" sz="554" dirty="0">
                    <a:solidFill>
                      <a:schemeClr val="tx1"/>
                    </a:solidFill>
                  </a:rPr>
                </a:br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Gestion TT, congés, absences</a:t>
                </a:r>
              </a:p>
              <a:p>
                <a:pPr algn="ctr"/>
                <a:r>
                  <a:rPr lang="fr-FR" sz="462" dirty="0">
                    <a:solidFill>
                      <a:schemeClr val="tx1"/>
                    </a:solidFill>
                  </a:rPr>
                  <a:t>・</a:t>
                </a:r>
                <a:r>
                  <a:rPr lang="fr-FR" sz="554" dirty="0">
                    <a:solidFill>
                      <a:schemeClr val="tx1"/>
                    </a:solidFill>
                  </a:rPr>
                  <a:t>Campagnes annuelles diverses</a:t>
                </a: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6405521" y="1973787"/>
              <a:ext cx="829338" cy="99019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15" b="1" dirty="0">
                  <a:solidFill>
                    <a:schemeClr val="tx1"/>
                  </a:solidFill>
                </a:rPr>
                <a:t>Chargé de mission suite IFRIS</a:t>
              </a:r>
            </a:p>
            <a:p>
              <a:pPr algn="ctr"/>
              <a:r>
                <a:rPr lang="fr-FR" sz="1015" dirty="0">
                  <a:solidFill>
                    <a:schemeClr val="tx1"/>
                  </a:solidFill>
                </a:rPr>
                <a:t>David Demortain  </a:t>
              </a:r>
            </a:p>
          </p:txBody>
        </p: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3CDCE3AC-B55A-E747-A499-E44926AD24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15062" y="1533516"/>
              <a:ext cx="0" cy="440271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0BF5436-7388-FC92-1701-825B19CBF334}"/>
                </a:ext>
              </a:extLst>
            </p:cNvPr>
            <p:cNvSpPr txBox="1"/>
            <p:nvPr/>
          </p:nvSpPr>
          <p:spPr>
            <a:xfrm>
              <a:off x="318861" y="4572540"/>
              <a:ext cx="3442710" cy="1086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923" dirty="0"/>
                <a:t>Bilel Benbouzid – Frédérique Bordignon – Baptiste Bedessem – Gabrielle Bouleau – Vincent Chabault – François Dedieu – David Demortain – Charlotte Glinel – Eve Fouilleux </a:t>
              </a:r>
              <a:r>
                <a:rPr lang="fr-FR" sz="923" dirty="0" smtClean="0"/>
                <a:t>-</a:t>
              </a:r>
              <a:r>
                <a:rPr lang="fr-FR" sz="923" dirty="0"/>
                <a:t> Laurence Huc –</a:t>
              </a:r>
              <a:r>
                <a:rPr lang="fr-FR" sz="923" dirty="0" smtClean="0"/>
                <a:t> </a:t>
              </a:r>
              <a:r>
                <a:rPr lang="fr-FR" sz="923" dirty="0"/>
                <a:t>Emmanuel Kessous - Léo Magnin - Laura </a:t>
              </a:r>
              <a:r>
                <a:rPr lang="fr-FR" sz="923" dirty="0" smtClean="0"/>
                <a:t>Maxim </a:t>
              </a:r>
              <a:r>
                <a:rPr lang="fr-FR" sz="923" dirty="0"/>
                <a:t>– Baptiste Monsaingeon – Marianne Noël – Jeanne Oui – Ashveen Peerbaye – Victor Potier – Christophe Prieur – Benjamin Raimbault – Scarlett Salman – Jean-Marc Weller  et doctorants/ post-docs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9B5F547-BECD-519F-6D25-3C5D20595449}"/>
                </a:ext>
              </a:extLst>
            </p:cNvPr>
            <p:cNvSpPr txBox="1"/>
            <p:nvPr/>
          </p:nvSpPr>
          <p:spPr>
            <a:xfrm>
              <a:off x="3887899" y="4572539"/>
              <a:ext cx="3070986" cy="660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923" dirty="0"/>
                <a:t>Marc </a:t>
              </a:r>
              <a:r>
                <a:rPr lang="fr-FR" sz="923" dirty="0" smtClean="0"/>
                <a:t>Barbier – Séverine </a:t>
              </a:r>
              <a:r>
                <a:rPr lang="fr-FR" sz="923" dirty="0"/>
                <a:t>Bord – Lucas Brunet –– </a:t>
              </a:r>
              <a:r>
                <a:rPr lang="fr-FR" sz="923" dirty="0" err="1"/>
                <a:t>Nogaye</a:t>
              </a:r>
              <a:r>
                <a:rPr lang="fr-FR" sz="923" dirty="0"/>
                <a:t> Dieng – Julie Labatut – Patricia Laurens – Allison Loconto </a:t>
              </a:r>
              <a:r>
                <a:rPr lang="fr-FR" sz="923" dirty="0" smtClean="0"/>
                <a:t>– Antoine </a:t>
              </a:r>
              <a:r>
                <a:rPr lang="fr-FR" sz="923" dirty="0"/>
                <a:t>Schoen – </a:t>
              </a:r>
              <a:r>
                <a:rPr lang="fr-FR" sz="923" dirty="0" smtClean="0"/>
                <a:t>Renée </a:t>
              </a:r>
              <a:r>
                <a:rPr lang="fr-FR" sz="923" dirty="0"/>
                <a:t>Van Dis – Annick Vignes – Matthias Weber et doctorants/ post-docs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08337D1-74FF-FABE-545E-22C0FF68FD8D}"/>
                </a:ext>
              </a:extLst>
            </p:cNvPr>
            <p:cNvSpPr txBox="1"/>
            <p:nvPr/>
          </p:nvSpPr>
          <p:spPr>
            <a:xfrm>
              <a:off x="7072708" y="4687513"/>
              <a:ext cx="1687834" cy="802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923" dirty="0" smtClean="0"/>
                <a:t>Frédérique Bordignon - Pierre-Yves </a:t>
              </a:r>
              <a:r>
                <a:rPr lang="fr-FR" sz="923" dirty="0"/>
                <a:t>Bulot – </a:t>
              </a:r>
              <a:r>
                <a:rPr lang="fr-FR" sz="923" dirty="0" smtClean="0"/>
                <a:t>Matthieu Cisel </a:t>
              </a:r>
              <a:r>
                <a:rPr lang="fr-FR" sz="923" dirty="0"/>
                <a:t> – </a:t>
              </a:r>
              <a:r>
                <a:rPr lang="fr-FR" sz="923" dirty="0" smtClean="0"/>
                <a:t>Géraldine </a:t>
              </a:r>
              <a:r>
                <a:rPr lang="fr-FR" sz="923" dirty="0"/>
                <a:t>Enderli – </a:t>
              </a:r>
              <a:r>
                <a:rPr lang="fr-FR" sz="923" dirty="0" err="1"/>
                <a:t>Hajar</a:t>
              </a:r>
              <a:r>
                <a:rPr lang="fr-FR" sz="923" dirty="0"/>
                <a:t> </a:t>
              </a:r>
              <a:r>
                <a:rPr lang="fr-FR" sz="923" dirty="0" err="1" smtClean="0"/>
                <a:t>Laglil</a:t>
              </a:r>
              <a:r>
                <a:rPr lang="fr-FR" sz="923" dirty="0"/>
                <a:t>  – </a:t>
              </a:r>
              <a:r>
                <a:rPr lang="fr-FR" sz="923" dirty="0" err="1"/>
                <a:t>Joenio</a:t>
              </a:r>
              <a:r>
                <a:rPr lang="fr-FR" sz="923" dirty="0"/>
                <a:t> </a:t>
              </a:r>
              <a:r>
                <a:rPr lang="fr-FR" sz="923" dirty="0" smtClean="0"/>
                <a:t>Marques </a:t>
              </a:r>
              <a:r>
                <a:rPr lang="fr-FR" sz="923" dirty="0"/>
                <a:t>Da Costa -  Luis Medina Zuluaga</a:t>
              </a:r>
            </a:p>
          </p:txBody>
        </p:sp>
        <p:sp>
          <p:nvSpPr>
            <p:cNvPr id="39" name="Rectangle à coins arrondis 82">
              <a:extLst>
                <a:ext uri="{FF2B5EF4-FFF2-40B4-BE49-F238E27FC236}">
                  <a16:creationId xmlns:a16="http://schemas.microsoft.com/office/drawing/2014/main" id="{9F3EF50E-9429-5EE9-D3AB-F2BD87AD33AA}"/>
                </a:ext>
              </a:extLst>
            </p:cNvPr>
            <p:cNvSpPr/>
            <p:nvPr/>
          </p:nvSpPr>
          <p:spPr>
            <a:xfrm>
              <a:off x="290562" y="4580724"/>
              <a:ext cx="3483514" cy="1078332"/>
            </a:xfrm>
            <a:prstGeom prst="roundRect">
              <a:avLst/>
            </a:prstGeom>
            <a:solidFill>
              <a:srgbClr val="FF6C52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3231" rtlCol="0" anchor="t" anchorCtr="0"/>
            <a:lstStyle/>
            <a:p>
              <a:pPr algn="ctr"/>
              <a:endParaRPr lang="fr-FR" sz="738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à coins arrondis 82">
              <a:extLst>
                <a:ext uri="{FF2B5EF4-FFF2-40B4-BE49-F238E27FC236}">
                  <a16:creationId xmlns:a16="http://schemas.microsoft.com/office/drawing/2014/main" id="{E73E6846-694A-2914-B209-D9AA92341782}"/>
                </a:ext>
              </a:extLst>
            </p:cNvPr>
            <p:cNvSpPr/>
            <p:nvPr/>
          </p:nvSpPr>
          <p:spPr>
            <a:xfrm>
              <a:off x="3903528" y="4581981"/>
              <a:ext cx="3094539" cy="930461"/>
            </a:xfrm>
            <a:prstGeom prst="roundRect">
              <a:avLst/>
            </a:prstGeom>
            <a:solidFill>
              <a:srgbClr val="FF6C52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3231" rtlCol="0" anchor="t" anchorCtr="0"/>
            <a:lstStyle/>
            <a:p>
              <a:pPr algn="ctr"/>
              <a:endParaRPr lang="fr-FR" sz="738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à coins arrondis 82">
              <a:extLst>
                <a:ext uri="{FF2B5EF4-FFF2-40B4-BE49-F238E27FC236}">
                  <a16:creationId xmlns:a16="http://schemas.microsoft.com/office/drawing/2014/main" id="{FAAA5FE2-3C65-11D9-C5F0-D2FCD61B793E}"/>
                </a:ext>
              </a:extLst>
            </p:cNvPr>
            <p:cNvSpPr/>
            <p:nvPr/>
          </p:nvSpPr>
          <p:spPr>
            <a:xfrm>
              <a:off x="7108167" y="4589727"/>
              <a:ext cx="1687834" cy="930461"/>
            </a:xfrm>
            <a:prstGeom prst="roundRect">
              <a:avLst/>
            </a:prstGeom>
            <a:solidFill>
              <a:srgbClr val="FF6C52">
                <a:alpha val="1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33231" rtlCol="0" anchor="t" anchorCtr="0"/>
            <a:lstStyle/>
            <a:p>
              <a:pPr algn="ctr"/>
              <a:endParaRPr lang="fr-FR" sz="738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2BB2685A-59C3-76DE-C832-4544FE57370C}"/>
                </a:ext>
              </a:extLst>
            </p:cNvPr>
            <p:cNvCxnSpPr>
              <a:cxnSpLocks/>
            </p:cNvCxnSpPr>
            <p:nvPr/>
          </p:nvCxnSpPr>
          <p:spPr>
            <a:xfrm>
              <a:off x="2853935" y="4401545"/>
              <a:ext cx="0" cy="17099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0E7F761E-696B-FAFA-5C23-BB0EDF88020E}"/>
                </a:ext>
              </a:extLst>
            </p:cNvPr>
            <p:cNvCxnSpPr>
              <a:cxnSpLocks/>
            </p:cNvCxnSpPr>
            <p:nvPr/>
          </p:nvCxnSpPr>
          <p:spPr>
            <a:xfrm>
              <a:off x="6206735" y="4389822"/>
              <a:ext cx="0" cy="17099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6433BDED-FFE8-2C18-3BDE-5E110EF28D45}"/>
                </a:ext>
              </a:extLst>
            </p:cNvPr>
            <p:cNvCxnSpPr>
              <a:cxnSpLocks/>
            </p:cNvCxnSpPr>
            <p:nvPr/>
          </p:nvCxnSpPr>
          <p:spPr>
            <a:xfrm>
              <a:off x="8047258" y="4354653"/>
              <a:ext cx="0" cy="170993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8E02A982-D1AB-E534-60D5-FF9868B25DB5}"/>
                </a:ext>
              </a:extLst>
            </p:cNvPr>
            <p:cNvSpPr txBox="1"/>
            <p:nvPr/>
          </p:nvSpPr>
          <p:spPr>
            <a:xfrm>
              <a:off x="318861" y="293343"/>
              <a:ext cx="4049057" cy="3196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77" b="1" dirty="0">
                  <a:solidFill>
                    <a:srgbClr val="FF6C52"/>
                  </a:solidFill>
                </a:rPr>
                <a:t>Organigramme fonctionnel du </a:t>
              </a:r>
              <a:r>
                <a:rPr lang="fr-FR" sz="1477" b="1" dirty="0" smtClean="0">
                  <a:solidFill>
                    <a:srgbClr val="FF6C52"/>
                  </a:solidFill>
                </a:rPr>
                <a:t>LISIS </a:t>
              </a:r>
              <a:r>
                <a:rPr lang="fr-FR" sz="1477" b="1" dirty="0" smtClean="0">
                  <a:solidFill>
                    <a:srgbClr val="FF6C52"/>
                  </a:solidFill>
                </a:rPr>
                <a:t>Octobre </a:t>
              </a:r>
              <a:r>
                <a:rPr lang="fr-FR" sz="1477" b="1" dirty="0">
                  <a:solidFill>
                    <a:srgbClr val="FF6C52"/>
                  </a:solidFill>
                </a:rPr>
                <a:t>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22502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12475</TotalTime>
  <Words>468</Words>
  <Application>Microsoft Office PowerPoint</Application>
  <PresentationFormat>Affichage à l'écran (4:3)</PresentationFormat>
  <Paragraphs>53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Avenir</vt:lpstr>
      <vt:lpstr>Calibri</vt:lpstr>
      <vt:lpstr>Calibri Light</vt:lpstr>
      <vt:lpstr>Thème Office</vt:lpstr>
      <vt:lpstr>Conception personnalisée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Jean-Marc Weller</dc:creator>
  <cp:lastModifiedBy>Gabrielle</cp:lastModifiedBy>
  <cp:revision>95</cp:revision>
  <cp:lastPrinted>2026-07-01T15:54:33Z</cp:lastPrinted>
  <dcterms:created xsi:type="dcterms:W3CDTF">2026-03-19T09:11:30Z</dcterms:created>
  <dcterms:modified xsi:type="dcterms:W3CDTF">2026-10-15T15:40:42Z</dcterms:modified>
</cp:coreProperties>
</file>